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370" y="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279033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+mj-lt"/>
                <a:ea typeface="Calibri"/>
                <a:cs typeface="Calibri"/>
                <a:sym typeface="Calibri"/>
              </a:rPr>
              <a:t>Тема </a:t>
            </a:r>
            <a:r>
              <a:rPr lang="ru-RU" sz="3200" dirty="0" smtClean="0"/>
              <a:t>«</a:t>
            </a:r>
            <a:r>
              <a:rPr lang="ru-RU" sz="3200" dirty="0"/>
              <a:t>Структурно-логическая схема» (графическая организация учебного материала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+mj-lt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+mj-lt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+mj-lt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+mj-lt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+mj-lt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+mj-lt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655840" y="4788253"/>
            <a:ext cx="7536160" cy="609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4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</a:t>
            </a:r>
            <a:r>
              <a:rPr lang="ru-RU" sz="24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пикер: </a:t>
            </a:r>
            <a:r>
              <a:rPr lang="ru-RU" sz="24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Клочкова</a:t>
            </a:r>
            <a:r>
              <a:rPr lang="ru-RU" sz="24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 Анастасия Сергеевна</a:t>
            </a:r>
            <a:endParaRPr lang="ru-RU" sz="2400" dirty="0">
              <a:latin typeface="Calibri"/>
              <a:ea typeface="Calibri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4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</a:t>
            </a:r>
            <a:r>
              <a:rPr lang="ru-RU" sz="24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истории</a:t>
            </a:r>
            <a:r>
              <a:rPr lang="ru-RU" sz="24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МБОУ «Лицей №4», г. о. Коломна</a:t>
            </a:r>
            <a:endParaRPr sz="2400" b="1" i="1" u="none" strike="noStrike" cap="none" dirty="0">
              <a:solidFill>
                <a:srgbClr val="1D3152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423592" y="188640"/>
            <a:ext cx="6696744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dirty="0">
                <a:latin typeface="+mj-lt"/>
              </a:rPr>
              <a:t>Краткое описание опыта</a:t>
            </a:r>
            <a:endParaRPr sz="3600" dirty="0">
              <a:latin typeface="+mj-lt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35360" y="1196752"/>
            <a:ext cx="11665296" cy="44953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sz="1800" dirty="0" smtClean="0"/>
              <a:t>Разработка </a:t>
            </a:r>
            <a:r>
              <a:rPr lang="ru-RU" sz="1800" dirty="0"/>
              <a:t>и апробация уроков истории в 5 классе по новому единому учебнику под редакцией В.Р. </a:t>
            </a:r>
            <a:r>
              <a:rPr lang="ru-RU" sz="1800" dirty="0" err="1"/>
              <a:t>Мединского</a:t>
            </a:r>
            <a:r>
              <a:rPr lang="ru-RU" sz="1800" dirty="0"/>
              <a:t> и А.О. </a:t>
            </a:r>
            <a:r>
              <a:rPr lang="ru-RU" sz="1800" dirty="0" err="1"/>
              <a:t>Чубарьяна</a:t>
            </a:r>
            <a:r>
              <a:rPr lang="ru-RU" sz="1800" dirty="0"/>
              <a:t>. Применение приёмов работы с историческим источником, развитие читательской грамотности и навыков смыслового чтения на уроках истории в условиях обновлённого ФГОС ООО</a:t>
            </a:r>
            <a:r>
              <a:rPr lang="ru-RU" sz="1800" dirty="0" smtClean="0"/>
              <a:t>.</a:t>
            </a:r>
            <a:endParaRPr lang="ru-RU" sz="1800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1800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1800" b="1" dirty="0" smtClean="0"/>
              <a:t>Цель:</a:t>
            </a:r>
            <a:r>
              <a:rPr lang="ru-RU" sz="1800" dirty="0" smtClean="0"/>
              <a:t> Создание </a:t>
            </a:r>
            <a:r>
              <a:rPr lang="ru-RU" sz="1800" dirty="0"/>
              <a:t>условий для формирования у обучающихся целостного представления о причинах установления республики в Древнем Риме, особенностях управления и социальной структуре римского общества в период ранней республики на основе работы с текстом учебника и историческими источниками.</a:t>
            </a:r>
            <a:endParaRPr sz="1800" dirty="0"/>
          </a:p>
          <a:p>
            <a:r>
              <a:rPr lang="ru-RU" sz="1800" b="1" dirty="0" smtClean="0"/>
              <a:t>Задачи: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Образовательные</a:t>
            </a:r>
            <a:r>
              <a:rPr lang="ru-RU" sz="1800" b="1" dirty="0"/>
              <a:t>:</a:t>
            </a:r>
            <a:r>
              <a:rPr lang="ru-RU" sz="1800" dirty="0"/>
              <a:t> обеспечить усвоение понятий «республика», «патриции», «плебеи», «народный трибун», «право вето», «сенат», «консулы»; сформировать представление о причинах борьбы патрициев и плебеев и её результатах.</a:t>
            </a:r>
          </a:p>
          <a:p>
            <a:r>
              <a:rPr lang="ru-RU" sz="1800" b="1" dirty="0"/>
              <a:t>Развивающие:</a:t>
            </a:r>
            <a:r>
              <a:rPr lang="ru-RU" sz="1800" dirty="0"/>
              <a:t> развивать умения работать с текстом учебника, выделять главное, составлять схему органов власти, устанавливать причинно-следственные связи, сравнивать социальные группы.</a:t>
            </a:r>
          </a:p>
          <a:p>
            <a:r>
              <a:rPr lang="ru-RU" sz="1800" b="1" dirty="0"/>
              <a:t>Воспитательные:</a:t>
            </a:r>
            <a:r>
              <a:rPr lang="ru-RU" sz="1800" dirty="0"/>
              <a:t> способствовать формированию гражданской идентичности через осмысление таких ценностей, как справедливость, закон, участие граждан в управлении государством.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063552" y="211825"/>
            <a:ext cx="7467323" cy="912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dirty="0">
                <a:latin typeface="+mj-lt"/>
              </a:rPr>
              <a:t>Теоретическое описание приема</a:t>
            </a:r>
            <a:endParaRPr sz="3600" dirty="0">
              <a:latin typeface="+mj-lt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191344" y="1196752"/>
            <a:ext cx="11809311" cy="4601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1800" b="1" dirty="0"/>
              <a:t>Приём:</a:t>
            </a:r>
            <a:r>
              <a:rPr lang="ru-RU" sz="1800" dirty="0"/>
              <a:t> «Структурно-логическая схема» (графическая организация учебного материала)</a:t>
            </a:r>
          </a:p>
          <a:p>
            <a:r>
              <a:rPr lang="ru-RU" sz="1800" b="1" dirty="0"/>
              <a:t>Сущность приёма:</a:t>
            </a:r>
            <a:r>
              <a:rPr lang="ru-RU" sz="1800" dirty="0"/>
              <a:t> Создание наглядной графической модели изучаемого явления позволяет обучающимся визуализировать сложные взаимосвязи между элементами государственного устройства, структурировать информацию, выделять главное и второстепенное.</a:t>
            </a:r>
          </a:p>
          <a:p>
            <a:r>
              <a:rPr lang="ru-RU" sz="1800" b="1" dirty="0"/>
              <a:t>Методологическая основа:</a:t>
            </a:r>
            <a:r>
              <a:rPr lang="ru-RU" sz="1800" dirty="0"/>
              <a:t> теория визуализации учебной информации, системно-</a:t>
            </a:r>
            <a:r>
              <a:rPr lang="ru-RU" sz="1800" dirty="0" err="1"/>
              <a:t>деятельностный</a:t>
            </a:r>
            <a:r>
              <a:rPr lang="ru-RU" sz="1800" dirty="0"/>
              <a:t> подход ФГОС ООО.</a:t>
            </a:r>
          </a:p>
          <a:p>
            <a:r>
              <a:rPr lang="ru-RU" sz="1800" b="1" dirty="0"/>
              <a:t>Алгоритм использования:</a:t>
            </a:r>
            <a:endParaRPr lang="ru-RU" sz="1800" dirty="0"/>
          </a:p>
          <a:p>
            <a:r>
              <a:rPr lang="ru-RU" sz="1800" dirty="0"/>
              <a:t>После изучения </a:t>
            </a:r>
            <a:r>
              <a:rPr lang="ru-RU" sz="1800" dirty="0" smtClean="0"/>
              <a:t>материала (п. 40, пункт 3) </a:t>
            </a:r>
            <a:r>
              <a:rPr lang="ru-RU" sz="1800" dirty="0"/>
              <a:t>учитель предлагает учащимся выделить ключевые элементы системы </a:t>
            </a:r>
            <a:r>
              <a:rPr lang="ru-RU" sz="1800" dirty="0" smtClean="0"/>
              <a:t>управления</a:t>
            </a:r>
            <a:r>
              <a:rPr lang="ru-RU" sz="1800" dirty="0"/>
              <a:t> </a:t>
            </a:r>
            <a:r>
              <a:rPr lang="ru-RU" sz="1800" dirty="0" smtClean="0"/>
              <a:t>и дополнить схему в рабочем листе.</a:t>
            </a:r>
            <a:endParaRPr lang="ru-RU" sz="1800" dirty="0"/>
          </a:p>
          <a:p>
            <a:r>
              <a:rPr lang="ru-RU" sz="1800" dirty="0" smtClean="0"/>
              <a:t>Обучающиеся </a:t>
            </a:r>
            <a:r>
              <a:rPr lang="ru-RU" sz="1800" dirty="0"/>
              <a:t>фиксируют эти элементы в виде схемы, отражая связи между ними.</a:t>
            </a:r>
          </a:p>
          <a:p>
            <a:r>
              <a:rPr lang="ru-RU" sz="1800" dirty="0"/>
              <a:t>Проводится обсуждение и корректировка созданных схем.</a:t>
            </a:r>
          </a:p>
          <a:p>
            <a:pPr marL="114300" indent="0"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1800" b="1" dirty="0"/>
              <a:t>Вариативность:</a:t>
            </a:r>
            <a:r>
              <a:rPr lang="ru-RU" sz="1800" dirty="0"/>
              <a:t> приём может использоваться на этапе закрепления нового материала, при выполнении домашнего задания, для подготовки к контрольной работе.</a:t>
            </a:r>
            <a:endParaRPr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487488" y="1628800"/>
            <a:ext cx="9704100" cy="3240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ru-RU" sz="2400" b="1" dirty="0" smtClean="0"/>
              <a:t>Тема </a:t>
            </a:r>
            <a:r>
              <a:rPr lang="ru-RU" sz="2400" b="1" dirty="0"/>
              <a:t>урока:</a:t>
            </a:r>
            <a:r>
              <a:rPr lang="ru-RU" sz="2400" dirty="0"/>
              <a:t> Установление республики</a:t>
            </a:r>
            <a:br>
              <a:rPr lang="ru-RU" sz="2400" dirty="0"/>
            </a:br>
            <a:r>
              <a:rPr lang="ru-RU" sz="2400" b="1" dirty="0"/>
              <a:t>Класс:</a:t>
            </a:r>
            <a:r>
              <a:rPr lang="ru-RU" sz="2400" dirty="0"/>
              <a:t> 5</a:t>
            </a:r>
            <a:br>
              <a:rPr lang="ru-RU" sz="2400" dirty="0"/>
            </a:br>
            <a:r>
              <a:rPr lang="ru-RU" sz="2400" b="1" dirty="0"/>
              <a:t>Предмет:</a:t>
            </a:r>
            <a:r>
              <a:rPr lang="ru-RU" sz="2400" dirty="0"/>
              <a:t> История Древнего мира</a:t>
            </a:r>
            <a:br>
              <a:rPr lang="ru-RU" sz="2400" dirty="0"/>
            </a:br>
            <a:r>
              <a:rPr lang="ru-RU" sz="2400" b="1" dirty="0"/>
              <a:t>Этап урока:</a:t>
            </a:r>
            <a:r>
              <a:rPr lang="ru-RU" sz="2400" dirty="0"/>
              <a:t> Первичное закрепление / Систематизация знаний</a:t>
            </a:r>
            <a:br>
              <a:rPr lang="ru-RU" sz="2400" dirty="0"/>
            </a:br>
            <a:r>
              <a:rPr lang="ru-RU" sz="2400" b="1" dirty="0"/>
              <a:t>Возможные варианты </a:t>
            </a:r>
            <a:r>
              <a:rPr lang="ru-RU" sz="2400" b="1" dirty="0" smtClean="0"/>
              <a:t>применения:</a:t>
            </a:r>
            <a:br>
              <a:rPr lang="ru-RU" sz="2400" b="1" dirty="0" smtClean="0"/>
            </a:br>
            <a:r>
              <a:rPr lang="ru-RU" sz="2400" dirty="0" smtClean="0"/>
              <a:t>Составление </a:t>
            </a:r>
            <a:r>
              <a:rPr lang="ru-RU" sz="2400" dirty="0"/>
              <a:t>схемы органов власти Римской республики</a:t>
            </a:r>
            <a:br>
              <a:rPr lang="ru-RU" sz="2400" dirty="0"/>
            </a:br>
            <a:r>
              <a:rPr lang="ru-RU" sz="2400" dirty="0"/>
              <a:t>Создание сравнительной таблицы «Патриции и плебеи»</a:t>
            </a:r>
            <a:br>
              <a:rPr lang="ru-RU" sz="2400" dirty="0"/>
            </a:br>
            <a:r>
              <a:rPr lang="ru-RU" sz="2400" dirty="0"/>
              <a:t>Заполнение хронологической ленты событий борьбы плебеев за права</a:t>
            </a:r>
            <a:br>
              <a:rPr lang="ru-RU" sz="2400" dirty="0"/>
            </a:br>
            <a:r>
              <a:rPr lang="ru-RU" sz="2400" dirty="0"/>
              <a:t>Работа с контурной картой для обозначения мест ключевых событий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67608" y="332656"/>
            <a:ext cx="63674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>
                <a:latin typeface="+mj-lt"/>
              </a:rPr>
              <a:t>Практическая значимость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567608" y="188640"/>
            <a:ext cx="6696744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>
                <a:latin typeface="+mj-lt"/>
              </a:rPr>
              <a:t>Применение приема на уроке</a:t>
            </a:r>
            <a:endParaRPr sz="36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68" y="1124744"/>
            <a:ext cx="9032582" cy="50405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20336" y="1196752"/>
            <a:ext cx="30243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</a:t>
            </a:r>
            <a:r>
              <a:rPr lang="ru-RU" sz="2000" dirty="0" smtClean="0"/>
              <a:t>редлагается заполнить таблицу на основе текста учебника (параграф 40, п. 3)</a:t>
            </a:r>
          </a:p>
          <a:p>
            <a:r>
              <a:rPr lang="ru-RU" sz="2000" dirty="0" smtClean="0"/>
              <a:t>Материалы: рабочий лист, учебник.</a:t>
            </a: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567608" y="188640"/>
            <a:ext cx="6696744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>
                <a:latin typeface="+mj-lt"/>
              </a:rPr>
              <a:t>Применение приема на уроке</a:t>
            </a:r>
            <a:endParaRPr sz="3600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t="22222" r="11250" b="15062"/>
          <a:stretch/>
        </p:blipFill>
        <p:spPr bwMode="auto">
          <a:xfrm>
            <a:off x="1415480" y="1125653"/>
            <a:ext cx="8930125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262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3071664" y="188640"/>
            <a:ext cx="5112568" cy="644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4000" dirty="0">
                <a:latin typeface="+mj-lt"/>
              </a:rPr>
              <a:t>Выводы</a:t>
            </a:r>
            <a:endParaRPr sz="4000" dirty="0"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11624" y="905232"/>
            <a:ext cx="6432376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1. Применение </a:t>
            </a:r>
            <a:r>
              <a:rPr lang="ru-RU" sz="1600" dirty="0"/>
              <a:t>приёма «структурно-логическая схема» на уроке по теме «Установление республики» позволяет пятиклассникам наглядно представить сложную систему разделения властей в Древнем Риме, что способствует более глубокому осмыслению материала.</a:t>
            </a:r>
          </a:p>
          <a:p>
            <a:endParaRPr lang="ru-RU" sz="1600" dirty="0"/>
          </a:p>
          <a:p>
            <a:r>
              <a:rPr lang="ru-RU" sz="1600" dirty="0" smtClean="0"/>
              <a:t>2. Работа </a:t>
            </a:r>
            <a:r>
              <a:rPr lang="ru-RU" sz="1600" dirty="0"/>
              <a:t>с учебником </a:t>
            </a:r>
            <a:r>
              <a:rPr lang="ru-RU" sz="1600" dirty="0" err="1"/>
              <a:t>Мединского</a:t>
            </a:r>
            <a:r>
              <a:rPr lang="ru-RU" sz="1600" dirty="0"/>
              <a:t>/</a:t>
            </a:r>
            <a:r>
              <a:rPr lang="ru-RU" sz="1600" dirty="0" err="1"/>
              <a:t>Чубарьяна</a:t>
            </a:r>
            <a:r>
              <a:rPr lang="ru-RU" sz="1600" dirty="0"/>
              <a:t> (§ 40) даёт достаточный объём информации для самостоятельного структурирования знаний </a:t>
            </a:r>
            <a:r>
              <a:rPr lang="ru-RU" sz="1600" dirty="0" smtClean="0"/>
              <a:t>учащимися.</a:t>
            </a:r>
            <a:endParaRPr lang="ru-RU" sz="1600" dirty="0"/>
          </a:p>
          <a:p>
            <a:endParaRPr lang="ru-RU" sz="1600" dirty="0"/>
          </a:p>
          <a:p>
            <a:r>
              <a:rPr lang="ru-RU" sz="1600" dirty="0" smtClean="0"/>
              <a:t>3. Данный </a:t>
            </a:r>
            <a:r>
              <a:rPr lang="ru-RU" sz="1600" dirty="0"/>
              <a:t>приём формирует у обучающихся </a:t>
            </a:r>
            <a:r>
              <a:rPr lang="ru-RU" sz="1600" dirty="0" err="1"/>
              <a:t>метапредметные</a:t>
            </a:r>
            <a:r>
              <a:rPr lang="ru-RU" sz="1600" dirty="0"/>
              <a:t> умения: систематизировать информацию, устанавливать причинно-следственные связи, выделять главное, представлять информацию в графической </a:t>
            </a:r>
            <a:r>
              <a:rPr lang="ru-RU" sz="1600" dirty="0" smtClean="0"/>
              <a:t>форме.</a:t>
            </a:r>
            <a:endParaRPr lang="ru-RU" sz="1600" dirty="0"/>
          </a:p>
          <a:p>
            <a:endParaRPr lang="ru-RU" sz="1600" dirty="0"/>
          </a:p>
          <a:p>
            <a:r>
              <a:rPr lang="ru-RU" sz="1600" dirty="0" smtClean="0"/>
              <a:t>4. Визуализация </a:t>
            </a:r>
            <a:r>
              <a:rPr lang="ru-RU" sz="1600" dirty="0"/>
              <a:t>учебного материала способствует развитию познавательного интереса к истории и пониманию гражданских ценностей (участие в управлении, закон, справедливость), что соответствует требованиям ФГОС к личностным результатам </a:t>
            </a:r>
            <a:r>
              <a:rPr lang="ru-RU" sz="1600" dirty="0" smtClean="0"/>
              <a:t>образования.</a:t>
            </a:r>
            <a:endParaRPr lang="ru-RU" sz="1600" dirty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291</Words>
  <Application>Microsoft Office PowerPoint</Application>
  <PresentationFormat>Произвольный</PresentationFormat>
  <Paragraphs>39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1_Тема Office</vt:lpstr>
      <vt:lpstr>Презентация PowerPoint</vt:lpstr>
      <vt:lpstr>Краткое описание опыта</vt:lpstr>
      <vt:lpstr>Теоретическое описание приема</vt:lpstr>
      <vt:lpstr>Тема урока: Установление республики Класс: 5 Предмет: История Древнего мира Этап урока: Первичное закрепление / Систематизация знаний Возможные варианты применения: Составление схемы органов власти Римской республики Создание сравнительной таблицы «Патриции и плебеи» Заполнение хронологической ленты событий борьбы плебеев за права Работа с контурной картой для обозначения мест ключевых событий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Aнастасия Клочкова</cp:lastModifiedBy>
  <cp:revision>8</cp:revision>
  <dcterms:created xsi:type="dcterms:W3CDTF">2024-01-14T08:39:34Z</dcterms:created>
  <dcterms:modified xsi:type="dcterms:W3CDTF">2026-03-31T17:25:43Z</dcterms:modified>
</cp:coreProperties>
</file>